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15"/>
  </p:normalViewPr>
  <p:slideViewPr>
    <p:cSldViewPr snapToGrid="0" snapToObjects="1">
      <p:cViewPr varScale="1">
        <p:scale>
          <a:sx n="121" d="100"/>
          <a:sy n="121" d="100"/>
        </p:scale>
        <p:origin x="2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97502E9-3FA9-E843-A83A-83E0ACF3E22E}" type="datetimeFigureOut">
              <a:rPr lang="en-US" smtClean="0"/>
              <a:t>9/23/20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5DCD4B3-9A7E-D246-AF83-EE4A6611AA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011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02E9-3FA9-E843-A83A-83E0ACF3E22E}" type="datetimeFigureOut">
              <a:rPr lang="en-US" smtClean="0"/>
              <a:t>9/23/20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D4B3-9A7E-D246-AF83-EE4A6611A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02E9-3FA9-E843-A83A-83E0ACF3E22E}" type="datetimeFigureOut">
              <a:rPr lang="en-US" smtClean="0"/>
              <a:t>9/23/20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D4B3-9A7E-D246-AF83-EE4A6611AA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87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02E9-3FA9-E843-A83A-83E0ACF3E22E}" type="datetimeFigureOut">
              <a:rPr lang="en-US" smtClean="0"/>
              <a:t>9/23/20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D4B3-9A7E-D246-AF83-EE4A6611AA2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565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02E9-3FA9-E843-A83A-83E0ACF3E22E}" type="datetimeFigureOut">
              <a:rPr lang="en-US" smtClean="0"/>
              <a:t>9/23/20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D4B3-9A7E-D246-AF83-EE4A6611A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5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02E9-3FA9-E843-A83A-83E0ACF3E22E}" type="datetimeFigureOut">
              <a:rPr lang="en-US" smtClean="0"/>
              <a:t>9/23/20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D4B3-9A7E-D246-AF83-EE4A6611AA2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453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02E9-3FA9-E843-A83A-83E0ACF3E22E}" type="datetimeFigureOut">
              <a:rPr lang="en-US" smtClean="0"/>
              <a:t>9/23/20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D4B3-9A7E-D246-AF83-EE4A6611AA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3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02E9-3FA9-E843-A83A-83E0ACF3E22E}" type="datetimeFigureOut">
              <a:rPr lang="en-US" smtClean="0"/>
              <a:t>9/23/20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D4B3-9A7E-D246-AF83-EE4A6611AA2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388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02E9-3FA9-E843-A83A-83E0ACF3E22E}" type="datetimeFigureOut">
              <a:rPr lang="en-US" smtClean="0"/>
              <a:t>9/23/20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D4B3-9A7E-D246-AF83-EE4A6611AA2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926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02E9-3FA9-E843-A83A-83E0ACF3E22E}" type="datetimeFigureOut">
              <a:rPr lang="en-US" smtClean="0"/>
              <a:t>9/23/20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D4B3-9A7E-D246-AF83-EE4A6611A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02E9-3FA9-E843-A83A-83E0ACF3E22E}" type="datetimeFigureOut">
              <a:rPr lang="en-US" smtClean="0"/>
              <a:t>9/23/20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D4B3-9A7E-D246-AF83-EE4A6611AA2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1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02E9-3FA9-E843-A83A-83E0ACF3E22E}" type="datetimeFigureOut">
              <a:rPr lang="en-US" smtClean="0"/>
              <a:t>9/23/20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D4B3-9A7E-D246-AF83-EE4A6611A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05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02E9-3FA9-E843-A83A-83E0ACF3E22E}" type="datetimeFigureOut">
              <a:rPr lang="en-US" smtClean="0"/>
              <a:t>9/23/20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D4B3-9A7E-D246-AF83-EE4A6611AA2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966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02E9-3FA9-E843-A83A-83E0ACF3E22E}" type="datetimeFigureOut">
              <a:rPr lang="en-US" smtClean="0"/>
              <a:t>9/23/20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D4B3-9A7E-D246-AF83-EE4A6611AA2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764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02E9-3FA9-E843-A83A-83E0ACF3E22E}" type="datetimeFigureOut">
              <a:rPr lang="en-US" smtClean="0"/>
              <a:t>9/23/20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D4B3-9A7E-D246-AF83-EE4A6611A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59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02E9-3FA9-E843-A83A-83E0ACF3E22E}" type="datetimeFigureOut">
              <a:rPr lang="en-US" smtClean="0"/>
              <a:t>9/23/20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D4B3-9A7E-D246-AF83-EE4A6611AA2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703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02E9-3FA9-E843-A83A-83E0ACF3E22E}" type="datetimeFigureOut">
              <a:rPr lang="en-US" smtClean="0"/>
              <a:t>9/23/20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D4B3-9A7E-D246-AF83-EE4A6611A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64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7502E9-3FA9-E843-A83A-83E0ACF3E22E}" type="datetimeFigureOut">
              <a:rPr lang="en-US" smtClean="0"/>
              <a:t>9/23/20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5DCD4B3-9A7E-D246-AF83-EE4A6611A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5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Grade 4 Extended French and Social Studies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Aaron </a:t>
            </a:r>
            <a:r>
              <a:rPr lang="en-US" dirty="0" err="1" smtClean="0"/>
              <a:t>Polowin</a:t>
            </a:r>
            <a:endParaRPr lang="en-US" dirty="0" smtClean="0"/>
          </a:p>
          <a:p>
            <a:r>
              <a:rPr lang="en-US" dirty="0" err="1" smtClean="0"/>
              <a:t>a.polowin@theojcs.ca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863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will receive a weekly Plan de travail which will consist of grammar, reading, written work, and it will also include important upcoming dates for quizzes and tests.</a:t>
            </a:r>
          </a:p>
          <a:p>
            <a:r>
              <a:rPr lang="en-US" dirty="0" smtClean="0"/>
              <a:t>Homework is assigned on Monday and due on Friday.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707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Curriculum Expectations: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Determine </a:t>
            </a:r>
            <a:r>
              <a:rPr lang="en-US" dirty="0"/>
              <a:t>meaning in a variety of oral French texts, using appropriate listening strategies.</a:t>
            </a:r>
          </a:p>
          <a:p>
            <a:pPr lvl="0"/>
            <a:r>
              <a:rPr lang="en-US" dirty="0" smtClean="0"/>
              <a:t>Interpret </a:t>
            </a:r>
            <a:r>
              <a:rPr lang="en-US" dirty="0"/>
              <a:t>messages accurately while interacting in French for a variety of purposes and with divers audiences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Communicate information and ideas in French orally, using a variety of speaking strategies and language suited to the purpose and audience.</a:t>
            </a:r>
          </a:p>
          <a:p>
            <a:pPr lvl="0"/>
            <a:r>
              <a:rPr lang="en-US" dirty="0" smtClean="0"/>
              <a:t>Participate in spoken interactions in French for a variety of purposes with diverse audiences.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150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Curriculum Expectations: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Determine meaning in a variety of French texts , using a range of reading comprehension strategies. </a:t>
            </a:r>
          </a:p>
          <a:p>
            <a:r>
              <a:rPr lang="en-US" dirty="0" smtClean="0"/>
              <a:t>Identify the purpose and characteristics of a variety of adapted and authentic French texts.</a:t>
            </a:r>
          </a:p>
          <a:p>
            <a:pPr lvl="0"/>
            <a:r>
              <a:rPr lang="en-US" dirty="0" smtClean="0"/>
              <a:t>Write </a:t>
            </a:r>
            <a:r>
              <a:rPr lang="en-US" dirty="0"/>
              <a:t>in French in a variety of forms and for a variety of purposes and audiences, using knowledge of vocabulary and stylistic elements to communicate clearly and effectively.</a:t>
            </a:r>
          </a:p>
          <a:p>
            <a:pPr lvl="0"/>
            <a:r>
              <a:rPr lang="en-US" dirty="0" smtClean="0"/>
              <a:t>Use </a:t>
            </a:r>
            <a:r>
              <a:rPr lang="en-US" dirty="0"/>
              <a:t>the stages of the writing process to develop and organize content, clarify ideas and expression, correct errors, and present their written work effectively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Demonstrate </a:t>
            </a:r>
            <a:r>
              <a:rPr lang="en-US" dirty="0"/>
              <a:t>an understanding of information about aspects of culture in French-speaking </a:t>
            </a:r>
            <a:r>
              <a:rPr lang="fr-FR" dirty="0"/>
              <a:t>Ontario </a:t>
            </a:r>
            <a:r>
              <a:rPr lang="fr-FR" dirty="0" err="1"/>
              <a:t>communities</a:t>
            </a:r>
            <a:r>
              <a:rPr lang="en-US" dirty="0"/>
              <a:t> and of French socio-linguistic conventions used in a variety of situations and communities.</a:t>
            </a:r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94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  Unit</a:t>
            </a:r>
            <a:r>
              <a:rPr lang="fr-FR" dirty="0" err="1"/>
              <a:t>é</a:t>
            </a:r>
            <a:r>
              <a:rPr lang="fr-FR" dirty="0"/>
              <a:t> </a:t>
            </a:r>
            <a:r>
              <a:rPr lang="fr-FR" dirty="0" smtClean="0"/>
              <a:t>1: </a:t>
            </a:r>
            <a:r>
              <a:rPr lang="fr-FR" dirty="0"/>
              <a:t>La famille</a:t>
            </a:r>
            <a:endParaRPr lang="en-US" dirty="0"/>
          </a:p>
          <a:p>
            <a:r>
              <a:rPr lang="fr-FR" dirty="0" err="1"/>
              <a:t>Students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continue to </a:t>
            </a:r>
            <a:r>
              <a:rPr lang="fr-FR" dirty="0" err="1"/>
              <a:t>develop</a:t>
            </a:r>
            <a:r>
              <a:rPr lang="fr-FR" dirty="0"/>
              <a:t>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dirty="0" err="1"/>
              <a:t>reading</a:t>
            </a:r>
            <a:r>
              <a:rPr lang="fr-FR" dirty="0"/>
              <a:t> </a:t>
            </a:r>
            <a:r>
              <a:rPr lang="fr-FR" dirty="0" err="1"/>
              <a:t>comprehension</a:t>
            </a:r>
            <a:r>
              <a:rPr lang="fr-FR" dirty="0"/>
              <a:t> </a:t>
            </a:r>
            <a:r>
              <a:rPr lang="fr-FR" dirty="0" err="1"/>
              <a:t>strategies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 </a:t>
            </a:r>
            <a:r>
              <a:rPr lang="fr-FR" dirty="0" err="1"/>
              <a:t>study</a:t>
            </a:r>
            <a:r>
              <a:rPr lang="fr-FR" dirty="0"/>
              <a:t> of the book </a:t>
            </a:r>
            <a:r>
              <a:rPr lang="en-US" dirty="0"/>
              <a:t>“</a:t>
            </a:r>
            <a:r>
              <a:rPr lang="en-US" dirty="0" err="1"/>
              <a:t>Andr</a:t>
            </a:r>
            <a:r>
              <a:rPr lang="fr-FR" dirty="0" err="1"/>
              <a:t>éanne</a:t>
            </a:r>
            <a:r>
              <a:rPr lang="fr-FR" dirty="0"/>
              <a:t> et sa famille</a:t>
            </a:r>
            <a:r>
              <a:rPr lang="en-US" dirty="0"/>
              <a:t>.”  Vocabulary will focus on family relational names.  Students will present their family tree as a final task.</a:t>
            </a:r>
          </a:p>
          <a:p>
            <a:pPr marL="0" indent="0">
              <a:buNone/>
            </a:pPr>
            <a:r>
              <a:rPr lang="en-US" dirty="0" smtClean="0"/>
              <a:t>   Unit</a:t>
            </a:r>
            <a:r>
              <a:rPr lang="fr-FR" dirty="0" err="1"/>
              <a:t>é</a:t>
            </a:r>
            <a:r>
              <a:rPr lang="fr-FR" dirty="0"/>
              <a:t> </a:t>
            </a:r>
            <a:r>
              <a:rPr lang="fr-FR" dirty="0" smtClean="0"/>
              <a:t>2: </a:t>
            </a:r>
            <a:r>
              <a:rPr lang="fr-FR" dirty="0"/>
              <a:t>La communauté</a:t>
            </a:r>
            <a:endParaRPr lang="en-US" dirty="0"/>
          </a:p>
          <a:p>
            <a:r>
              <a:rPr lang="fr-FR" dirty="0"/>
              <a:t>In </a:t>
            </a:r>
            <a:r>
              <a:rPr lang="fr-FR" dirty="0" err="1"/>
              <a:t>this</a:t>
            </a:r>
            <a:r>
              <a:rPr lang="fr-FR" dirty="0"/>
              <a:t> unit, </a:t>
            </a:r>
            <a:r>
              <a:rPr lang="fr-FR" dirty="0" err="1"/>
              <a:t>students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examine French </a:t>
            </a:r>
            <a:r>
              <a:rPr lang="fr-FR" dirty="0" err="1"/>
              <a:t>speaking</a:t>
            </a:r>
            <a:r>
              <a:rPr lang="fr-FR" dirty="0"/>
              <a:t> </a:t>
            </a:r>
            <a:r>
              <a:rPr lang="fr-FR" dirty="0" err="1"/>
              <a:t>communities</a:t>
            </a:r>
            <a:r>
              <a:rPr lang="fr-FR" dirty="0"/>
              <a:t> in Ontario.  </a:t>
            </a:r>
            <a:r>
              <a:rPr lang="fr-FR" dirty="0" err="1"/>
              <a:t>They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also</a:t>
            </a:r>
            <a:r>
              <a:rPr lang="fr-FR" dirty="0"/>
              <a:t> </a:t>
            </a:r>
            <a:r>
              <a:rPr lang="fr-FR" dirty="0" err="1"/>
              <a:t>learn</a:t>
            </a:r>
            <a:r>
              <a:rPr lang="fr-FR" dirty="0"/>
              <a:t> how to use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dirty="0" err="1"/>
              <a:t>bescherelle</a:t>
            </a:r>
            <a:r>
              <a:rPr lang="fr-FR" dirty="0"/>
              <a:t>.  As a final </a:t>
            </a:r>
            <a:r>
              <a:rPr lang="fr-FR" dirty="0" err="1"/>
              <a:t>task</a:t>
            </a:r>
            <a:r>
              <a:rPr lang="fr-FR" dirty="0"/>
              <a:t>, </a:t>
            </a:r>
            <a:r>
              <a:rPr lang="fr-FR" dirty="0" err="1"/>
              <a:t>students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create</a:t>
            </a:r>
            <a:r>
              <a:rPr lang="fr-FR" dirty="0"/>
              <a:t> a pamphlet of an </a:t>
            </a:r>
            <a:r>
              <a:rPr lang="fr-FR" dirty="0" err="1"/>
              <a:t>assigned</a:t>
            </a:r>
            <a:r>
              <a:rPr lang="fr-FR" dirty="0"/>
              <a:t> </a:t>
            </a:r>
            <a:r>
              <a:rPr lang="fr-FR" dirty="0" err="1"/>
              <a:t>community</a:t>
            </a:r>
            <a:r>
              <a:rPr lang="fr-FR" dirty="0"/>
              <a:t>.</a:t>
            </a:r>
            <a:endParaRPr lang="en-US" dirty="0"/>
          </a:p>
          <a:p>
            <a:r>
              <a:rPr lang="fr-FR" dirty="0"/>
              <a:t>Unité </a:t>
            </a:r>
            <a:r>
              <a:rPr lang="fr-FR" dirty="0" smtClean="0"/>
              <a:t>3: </a:t>
            </a:r>
            <a:r>
              <a:rPr lang="fr-FR" dirty="0"/>
              <a:t>La maison</a:t>
            </a:r>
            <a:endParaRPr lang="en-US" dirty="0"/>
          </a:p>
          <a:p>
            <a:r>
              <a:rPr lang="fr-FR" dirty="0" err="1"/>
              <a:t>Students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explore concepts of </a:t>
            </a:r>
            <a:r>
              <a:rPr lang="fr-FR" dirty="0" err="1"/>
              <a:t>space</a:t>
            </a:r>
            <a:r>
              <a:rPr lang="fr-FR" dirty="0"/>
              <a:t>, </a:t>
            </a:r>
            <a:r>
              <a:rPr lang="fr-FR" dirty="0" err="1"/>
              <a:t>function</a:t>
            </a:r>
            <a:r>
              <a:rPr lang="fr-FR" dirty="0"/>
              <a:t>, </a:t>
            </a:r>
            <a:r>
              <a:rPr lang="fr-FR" dirty="0" err="1"/>
              <a:t>furniture</a:t>
            </a:r>
            <a:r>
              <a:rPr lang="fr-FR" dirty="0"/>
              <a:t>, and design of a home.  </a:t>
            </a:r>
            <a:r>
              <a:rPr lang="fr-FR" dirty="0" err="1"/>
              <a:t>They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have the </a:t>
            </a:r>
            <a:r>
              <a:rPr lang="fr-FR" dirty="0" err="1"/>
              <a:t>opportunity</a:t>
            </a:r>
            <a:r>
              <a:rPr lang="fr-FR" dirty="0"/>
              <a:t> to compare, </a:t>
            </a:r>
            <a:r>
              <a:rPr lang="fr-FR" dirty="0" err="1"/>
              <a:t>describe</a:t>
            </a:r>
            <a:r>
              <a:rPr lang="fr-FR" dirty="0"/>
              <a:t>, and </a:t>
            </a:r>
            <a:r>
              <a:rPr lang="fr-FR" dirty="0" err="1"/>
              <a:t>offer</a:t>
            </a:r>
            <a:r>
              <a:rPr lang="fr-FR" dirty="0"/>
              <a:t> </a:t>
            </a:r>
            <a:r>
              <a:rPr lang="fr-FR" dirty="0" err="1"/>
              <a:t>ideas</a:t>
            </a:r>
            <a:r>
              <a:rPr lang="fr-FR" dirty="0"/>
              <a:t> about homes and </a:t>
            </a:r>
            <a:r>
              <a:rPr lang="fr-FR" dirty="0" err="1"/>
              <a:t>floor</a:t>
            </a:r>
            <a:r>
              <a:rPr lang="fr-FR" dirty="0"/>
              <a:t> plans.  </a:t>
            </a:r>
            <a:r>
              <a:rPr lang="fr-FR" dirty="0" err="1"/>
              <a:t>Students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design and </a:t>
            </a:r>
            <a:r>
              <a:rPr lang="fr-FR" dirty="0" err="1"/>
              <a:t>present</a:t>
            </a:r>
            <a:r>
              <a:rPr lang="fr-FR" dirty="0"/>
              <a:t> a home </a:t>
            </a:r>
            <a:r>
              <a:rPr lang="fr-FR" dirty="0" err="1"/>
              <a:t>created</a:t>
            </a:r>
            <a:r>
              <a:rPr lang="fr-FR" dirty="0"/>
              <a:t> </a:t>
            </a:r>
            <a:r>
              <a:rPr lang="fr-FR" dirty="0" err="1"/>
              <a:t>based</a:t>
            </a:r>
            <a:r>
              <a:rPr lang="fr-FR" dirty="0"/>
              <a:t> on </a:t>
            </a:r>
            <a:r>
              <a:rPr lang="fr-FR" dirty="0" err="1"/>
              <a:t>needs</a:t>
            </a:r>
            <a:r>
              <a:rPr lang="fr-FR" dirty="0"/>
              <a:t> and </a:t>
            </a:r>
            <a:r>
              <a:rPr lang="fr-FR" dirty="0" err="1"/>
              <a:t>wants</a:t>
            </a:r>
            <a:r>
              <a:rPr lang="fr-FR" dirty="0"/>
              <a:t> of </a:t>
            </a:r>
            <a:r>
              <a:rPr lang="fr-FR" dirty="0" err="1"/>
              <a:t>established</a:t>
            </a:r>
            <a:r>
              <a:rPr lang="fr-FR" dirty="0"/>
              <a:t> </a:t>
            </a:r>
            <a:r>
              <a:rPr lang="fr-FR" dirty="0" err="1"/>
              <a:t>characters</a:t>
            </a:r>
            <a:r>
              <a:rPr lang="fr-FR" dirty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655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Grammar: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b="1" dirty="0"/>
              <a:t>Grammar</a:t>
            </a:r>
          </a:p>
          <a:p>
            <a:pPr lvl="0"/>
            <a:r>
              <a:rPr lang="en-US" dirty="0"/>
              <a:t>Personal Pronouns	</a:t>
            </a:r>
          </a:p>
          <a:p>
            <a:pPr lvl="0"/>
            <a:r>
              <a:rPr lang="en-US" dirty="0"/>
              <a:t>Plural form of noun(s)	</a:t>
            </a:r>
          </a:p>
          <a:p>
            <a:pPr lvl="0"/>
            <a:r>
              <a:rPr lang="en-US" dirty="0"/>
              <a:t>Present tense of </a:t>
            </a:r>
            <a:r>
              <a:rPr lang="en-US" dirty="0" err="1"/>
              <a:t>avoir</a:t>
            </a:r>
            <a:r>
              <a:rPr lang="en-US" dirty="0"/>
              <a:t>, </a:t>
            </a:r>
            <a:r>
              <a:rPr lang="fr-FR" dirty="0"/>
              <a:t>être</a:t>
            </a:r>
            <a:r>
              <a:rPr lang="en-US" dirty="0"/>
              <a:t>, </a:t>
            </a:r>
            <a:r>
              <a:rPr lang="en-US" dirty="0" err="1"/>
              <a:t>avoir</a:t>
            </a:r>
            <a:r>
              <a:rPr lang="en-US" dirty="0"/>
              <a:t>, </a:t>
            </a:r>
            <a:r>
              <a:rPr lang="en-US" dirty="0" err="1"/>
              <a:t>aller</a:t>
            </a:r>
            <a:r>
              <a:rPr lang="en-US" dirty="0"/>
              <a:t>, faire, and </a:t>
            </a:r>
            <a:r>
              <a:rPr lang="en-US" dirty="0" err="1"/>
              <a:t>pouvoir</a:t>
            </a:r>
            <a:endParaRPr lang="en-US" dirty="0"/>
          </a:p>
          <a:p>
            <a:pPr lvl="0"/>
            <a:r>
              <a:rPr lang="en-US" dirty="0"/>
              <a:t>Present tense of “</a:t>
            </a:r>
            <a:r>
              <a:rPr lang="en-US" dirty="0" err="1"/>
              <a:t>er</a:t>
            </a:r>
            <a:r>
              <a:rPr lang="en-US" dirty="0"/>
              <a:t>” </a:t>
            </a:r>
            <a:r>
              <a:rPr lang="en-US" dirty="0" smtClean="0"/>
              <a:t>verbs</a:t>
            </a:r>
            <a:endParaRPr lang="en-US" dirty="0"/>
          </a:p>
          <a:p>
            <a:pPr lvl="0"/>
            <a:r>
              <a:rPr lang="en-US" dirty="0"/>
              <a:t>Negative form “ne…pas”</a:t>
            </a:r>
          </a:p>
          <a:p>
            <a:pPr lvl="0"/>
            <a:r>
              <a:rPr lang="en-US" dirty="0"/>
              <a:t>Subject/verb agreement</a:t>
            </a:r>
          </a:p>
          <a:p>
            <a:r>
              <a:rPr lang="en-US" dirty="0"/>
              <a:t>Agreement of definite and indefinite articles</a:t>
            </a:r>
          </a:p>
          <a:p>
            <a:pPr lvl="0"/>
            <a:r>
              <a:rPr lang="en-US" dirty="0"/>
              <a:t>Regular adjectives with nouns</a:t>
            </a:r>
          </a:p>
          <a:p>
            <a:pPr lvl="0"/>
            <a:r>
              <a:rPr lang="en-US" dirty="0"/>
              <a:t>Possessive adjectives</a:t>
            </a:r>
          </a:p>
          <a:p>
            <a:r>
              <a:rPr lang="en-US" dirty="0"/>
              <a:t>Demonstrative adjectives</a:t>
            </a:r>
          </a:p>
          <a:p>
            <a:r>
              <a:rPr lang="en-US" dirty="0"/>
              <a:t>Comparative form of adjectives</a:t>
            </a:r>
          </a:p>
          <a:p>
            <a:pPr lvl="0"/>
            <a:r>
              <a:rPr lang="en-US" dirty="0"/>
              <a:t>Using questions words, “</a:t>
            </a:r>
            <a:r>
              <a:rPr lang="en-US" dirty="0" err="1"/>
              <a:t>est-ce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”, and rising intonation</a:t>
            </a:r>
          </a:p>
          <a:p>
            <a:r>
              <a:rPr lang="en-US" dirty="0"/>
              <a:t>Use and position of adverbs</a:t>
            </a:r>
          </a:p>
          <a:p>
            <a:r>
              <a:rPr lang="en-US" dirty="0"/>
              <a:t>Preposition of place and “de” to indicate possession</a:t>
            </a:r>
          </a:p>
        </p:txBody>
      </p:sp>
    </p:spTree>
    <p:extLst>
      <p:ext uri="{BB962C8B-B14F-4D97-AF65-F5344CB8AC3E}">
        <p14:creationId xmlns:p14="http://schemas.microsoft.com/office/powerpoint/2010/main" val="360940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Oral comprehension</a:t>
            </a:r>
          </a:p>
          <a:p>
            <a:r>
              <a:rPr lang="en-US" dirty="0" smtClean="0"/>
              <a:t>Oral communication</a:t>
            </a:r>
          </a:p>
          <a:p>
            <a:r>
              <a:rPr lang="en-US" dirty="0" smtClean="0"/>
              <a:t>Written communication</a:t>
            </a:r>
          </a:p>
          <a:p>
            <a:r>
              <a:rPr lang="en-US" dirty="0" smtClean="0"/>
              <a:t>Reading comprehension</a:t>
            </a:r>
          </a:p>
          <a:p>
            <a:r>
              <a:rPr lang="en-US" dirty="0" smtClean="0"/>
              <a:t>Presentations</a:t>
            </a:r>
          </a:p>
          <a:p>
            <a:r>
              <a:rPr lang="en-US" dirty="0" smtClean="0"/>
              <a:t>Quizzes</a:t>
            </a:r>
          </a:p>
          <a:p>
            <a:r>
              <a:rPr lang="en-US" dirty="0" smtClean="0"/>
              <a:t>Tests</a:t>
            </a:r>
          </a:p>
          <a:p>
            <a:r>
              <a:rPr lang="en-US" dirty="0" smtClean="0"/>
              <a:t>Assignments</a:t>
            </a:r>
          </a:p>
          <a:p>
            <a:r>
              <a:rPr lang="en-US" dirty="0" smtClean="0"/>
              <a:t>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207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Social Studies: Curriculum Expectations:</a:t>
            </a:r>
            <a:br>
              <a:rPr lang="en-US" dirty="0" smtClean="0"/>
            </a:br>
            <a:r>
              <a:rPr lang="en-US" dirty="0" smtClean="0"/>
              <a:t>Political and physical regions of Canada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People and Environment: Political and Physical Regions of Canada</a:t>
            </a:r>
          </a:p>
          <a:p>
            <a:r>
              <a:rPr lang="en-US" dirty="0"/>
              <a:t> </a:t>
            </a:r>
            <a:r>
              <a:rPr lang="en-US" dirty="0" smtClean="0"/>
              <a:t>Assess </a:t>
            </a:r>
            <a:r>
              <a:rPr lang="en-US" dirty="0"/>
              <a:t>some key ways in which industrial and the natural environment affect each other in the political and/or physical regions of Canada.</a:t>
            </a:r>
          </a:p>
          <a:p>
            <a:r>
              <a:rPr lang="en-US" dirty="0"/>
              <a:t> </a:t>
            </a:r>
            <a:r>
              <a:rPr lang="en-US" dirty="0" smtClean="0"/>
              <a:t>Use </a:t>
            </a:r>
            <a:r>
              <a:rPr lang="en-US" dirty="0"/>
              <a:t>the social studies inquiry process to investigate some issues and challenges associated with blanking human needs/wants and activities with environmental stewardship in one or more of the political and/or physical regions of Canada.</a:t>
            </a:r>
          </a:p>
          <a:p>
            <a:r>
              <a:rPr lang="en-US" dirty="0"/>
              <a:t> </a:t>
            </a:r>
            <a:r>
              <a:rPr lang="en-US" dirty="0" smtClean="0"/>
              <a:t>Identify </a:t>
            </a:r>
            <a:r>
              <a:rPr lang="en-US" dirty="0"/>
              <a:t>Canada’s political and physical regions, and describe their main characteristics and some significant activities that take place in them</a:t>
            </a:r>
          </a:p>
        </p:txBody>
      </p:sp>
    </p:spTree>
    <p:extLst>
      <p:ext uri="{BB962C8B-B14F-4D97-AF65-F5344CB8AC3E}">
        <p14:creationId xmlns:p14="http://schemas.microsoft.com/office/powerpoint/2010/main" val="2135398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Societies: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Compare </a:t>
            </a:r>
            <a:r>
              <a:rPr lang="en-US" dirty="0"/>
              <a:t>key aspects of life in early societies, each from different region and era and representing a different culture, and describe some key similarities and differences between these early societies and present-day Canadian society.</a:t>
            </a:r>
          </a:p>
          <a:p>
            <a:r>
              <a:rPr lang="en-US" dirty="0"/>
              <a:t> I</a:t>
            </a:r>
            <a:r>
              <a:rPr lang="en-US" dirty="0" smtClean="0"/>
              <a:t>nvestigate </a:t>
            </a:r>
            <a:r>
              <a:rPr lang="en-US" dirty="0"/>
              <a:t>ways of life and relationships with the environment in early societies, with an emphasis on aspects of the interrelationship between the environment and life in those societies.</a:t>
            </a:r>
          </a:p>
          <a:p>
            <a:r>
              <a:rPr lang="en-US" dirty="0"/>
              <a:t> </a:t>
            </a:r>
            <a:r>
              <a:rPr lang="en-US" dirty="0" smtClean="0"/>
              <a:t>Demonstrate </a:t>
            </a:r>
            <a:r>
              <a:rPr lang="en-US" dirty="0"/>
              <a:t>an understanding of key aspects of early societies, each from different region and era and respecting a different culture, with reference to their political and social organization, daily life, and relationships with the environment and with each other</a:t>
            </a:r>
          </a:p>
        </p:txBody>
      </p:sp>
    </p:spTree>
    <p:extLst>
      <p:ext uri="{BB962C8B-B14F-4D97-AF65-F5344CB8AC3E}">
        <p14:creationId xmlns:p14="http://schemas.microsoft.com/office/powerpoint/2010/main" val="609637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 will be assessed by their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Knowledge of political and physical regions of Canada</a:t>
            </a:r>
          </a:p>
          <a:p>
            <a:r>
              <a:rPr lang="en-US" dirty="0" smtClean="0"/>
              <a:t>Knowledge of early societies</a:t>
            </a:r>
          </a:p>
          <a:p>
            <a:r>
              <a:rPr lang="en-US" dirty="0" smtClean="0"/>
              <a:t>Presentations</a:t>
            </a:r>
          </a:p>
          <a:p>
            <a:r>
              <a:rPr lang="en-US" dirty="0" smtClean="0"/>
              <a:t>Quizzes</a:t>
            </a:r>
          </a:p>
          <a:p>
            <a:r>
              <a:rPr lang="en-US" dirty="0" smtClean="0"/>
              <a:t>Tests</a:t>
            </a:r>
          </a:p>
          <a:p>
            <a:r>
              <a:rPr lang="en-US" dirty="0" smtClean="0"/>
              <a:t>Projects.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631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131</TotalTime>
  <Words>656</Words>
  <Application>Microsoft Macintosh PowerPoint</Application>
  <PresentationFormat>Widescreen</PresentationFormat>
  <Paragraphs>66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Garamond</vt:lpstr>
      <vt:lpstr>Mangal</vt:lpstr>
      <vt:lpstr>Arial</vt:lpstr>
      <vt:lpstr>Organic</vt:lpstr>
      <vt:lpstr>Grade 4 Extended French and Social Studies</vt:lpstr>
      <vt:lpstr>Curriculum Expectations:</vt:lpstr>
      <vt:lpstr>Curriculum Expectations:</vt:lpstr>
      <vt:lpstr>Units</vt:lpstr>
      <vt:lpstr>Grammar:</vt:lpstr>
      <vt:lpstr>Assessment:</vt:lpstr>
      <vt:lpstr>Social Studies: Curriculum Expectations: Political and physical regions of Canada</vt:lpstr>
      <vt:lpstr>Early Societies:</vt:lpstr>
      <vt:lpstr>Students will be assessed by their…</vt:lpstr>
      <vt:lpstr>Homework program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 4 Extended French and Social Studies</dc:title>
  <dc:creator>Microsoft Office User</dc:creator>
  <cp:lastModifiedBy>Microsoft Office User</cp:lastModifiedBy>
  <cp:revision>5</cp:revision>
  <dcterms:created xsi:type="dcterms:W3CDTF">2020-09-23T18:20:08Z</dcterms:created>
  <dcterms:modified xsi:type="dcterms:W3CDTF">2020-09-23T20:31:36Z</dcterms:modified>
</cp:coreProperties>
</file>